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278" r:id="rId6"/>
    <p:sldId id="337" r:id="rId7"/>
    <p:sldId id="351" r:id="rId8"/>
    <p:sldId id="348" r:id="rId9"/>
    <p:sldId id="353" r:id="rId10"/>
    <p:sldId id="352" r:id="rId11"/>
    <p:sldId id="339" r:id="rId12"/>
    <p:sldId id="349" r:id="rId13"/>
    <p:sldId id="340" r:id="rId14"/>
    <p:sldId id="354" r:id="rId15"/>
    <p:sldId id="355" r:id="rId16"/>
    <p:sldId id="350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7249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一个长方形的游泳池长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池底全部铺上面积为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平方分米的方砖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块方砖够吗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285984" y="1785932"/>
            <a:ext cx="4143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15×12=180(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4546" y="2500312"/>
            <a:ext cx="5214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</a:p>
        </p:txBody>
      </p:sp>
      <p:sp>
        <p:nvSpPr>
          <p:cNvPr id="9" name="矩形 8"/>
          <p:cNvSpPr/>
          <p:nvPr/>
        </p:nvSpPr>
        <p:spPr>
          <a:xfrm>
            <a:off x="2357422" y="3214692"/>
            <a:ext cx="41434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18000÷9=2000(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5984" y="4000510"/>
            <a:ext cx="41434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块方砖够。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928676"/>
            <a:ext cx="792961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某瓜地中间的小路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阴影部分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实际种瓜的面积是多少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2280731"/>
            <a:ext cx="43577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58×21=1218(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6" name="r90.jpg" descr="id:214749108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2071684"/>
            <a:ext cx="3965238" cy="15716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7224" y="3000378"/>
            <a:ext cx="43577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2×21=42(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857224" y="3714758"/>
            <a:ext cx="43577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1218-42=1176(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3929058" y="3714758"/>
            <a:ext cx="4357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答：实际种瓜的面积是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4348" y="571486"/>
            <a:ext cx="71438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欢欢家铺地砖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有两种设计方案。</a:t>
            </a:r>
          </a:p>
        </p:txBody>
      </p:sp>
      <p:sp>
        <p:nvSpPr>
          <p:cNvPr id="6" name="矩形 5"/>
          <p:cNvSpPr/>
          <p:nvPr/>
        </p:nvSpPr>
        <p:spPr>
          <a:xfrm>
            <a:off x="2357422" y="2857502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2×2=4(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7422" y="3476160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300×4=1200(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4071948"/>
            <a:ext cx="69294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答：这个房间的面积是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</a:p>
        </p:txBody>
      </p:sp>
      <p:pic>
        <p:nvPicPr>
          <p:cNvPr id="8" name="TK78.EPS" descr="id:214749109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1428742"/>
            <a:ext cx="3899342" cy="15001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5786" y="1357304"/>
            <a:ext cx="41434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方案一用了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块地砖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这个房间的面积是多少平方分米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4348" y="571486"/>
            <a:ext cx="71438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欢欢家铺地砖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有两种设计方案。</a:t>
            </a:r>
          </a:p>
        </p:txBody>
      </p:sp>
      <p:sp>
        <p:nvSpPr>
          <p:cNvPr id="6" name="矩形 5"/>
          <p:cNvSpPr/>
          <p:nvPr/>
        </p:nvSpPr>
        <p:spPr>
          <a:xfrm>
            <a:off x="1928794" y="2643188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3×2=6(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8794" y="3261846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1200÷6=200(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785786" y="4071948"/>
            <a:ext cx="69294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答：方案二需要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块地砖。</a:t>
            </a:r>
          </a:p>
        </p:txBody>
      </p:sp>
      <p:pic>
        <p:nvPicPr>
          <p:cNvPr id="8" name="TK78.EPS" descr="id:214749109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1428742"/>
            <a:ext cx="3899342" cy="15001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5786" y="1357304"/>
            <a:ext cx="414340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方案二需要多少块地砖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4348" y="571486"/>
            <a:ext cx="71438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欢欢家铺地砖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有两种设计方案。</a:t>
            </a:r>
          </a:p>
        </p:txBody>
      </p:sp>
      <p:sp>
        <p:nvSpPr>
          <p:cNvPr id="7" name="矩形 6"/>
          <p:cNvSpPr/>
          <p:nvPr/>
        </p:nvSpPr>
        <p:spPr>
          <a:xfrm>
            <a:off x="928662" y="3000378"/>
            <a:ext cx="692948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方案一需要花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3×300=900(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方案二需要花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4×200=800(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&lt;900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方案二比较便宜。</a:t>
            </a:r>
          </a:p>
        </p:txBody>
      </p:sp>
      <p:pic>
        <p:nvPicPr>
          <p:cNvPr id="8" name="TK78.EPS" descr="id:214749109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1428742"/>
            <a:ext cx="3899342" cy="15001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5786" y="1357304"/>
            <a:ext cx="4143404" cy="1318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哪种设计方案比较便宜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85720" y="571486"/>
            <a:ext cx="821537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有一个长方形林场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如果以每小时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米的速度绕林场一周需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那么这个林场的面积是多少平方米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786050" y="1928808"/>
            <a:ext cx="36433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4000×4=16000(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0166" y="2524596"/>
            <a:ext cx="4929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16000÷2-5000=3000(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0166" y="3143254"/>
            <a:ext cx="5000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5000×3000=15000000(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57290" y="3857634"/>
            <a:ext cx="5357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71604" y="2071684"/>
            <a:ext cx="7429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面积单位间的进率及用面积解决问题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85720" y="2500312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857238"/>
            <a:ext cx="84296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071670" y="785800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29322" y="85723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298" y="1571618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5140" y="1500180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3042" y="2143122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3476160"/>
            <a:ext cx="84296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相邻两个长度单位之间的进率是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13×6=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15×2=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28×3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51×2=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30×8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50×6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40×3=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20×9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40×40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5×5=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70×70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8×8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500166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</a:p>
        </p:txBody>
      </p:sp>
      <p:sp>
        <p:nvSpPr>
          <p:cNvPr id="5" name="矩形 4"/>
          <p:cNvSpPr/>
          <p:nvPr/>
        </p:nvSpPr>
        <p:spPr>
          <a:xfrm>
            <a:off x="3929058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6" name="矩形 5"/>
          <p:cNvSpPr/>
          <p:nvPr/>
        </p:nvSpPr>
        <p:spPr>
          <a:xfrm>
            <a:off x="657226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</a:p>
        </p:txBody>
      </p:sp>
      <p:sp>
        <p:nvSpPr>
          <p:cNvPr id="8" name="矩形 7"/>
          <p:cNvSpPr/>
          <p:nvPr/>
        </p:nvSpPr>
        <p:spPr>
          <a:xfrm>
            <a:off x="142872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</a:p>
        </p:txBody>
      </p:sp>
      <p:sp>
        <p:nvSpPr>
          <p:cNvPr id="9" name="矩形 8"/>
          <p:cNvSpPr/>
          <p:nvPr/>
        </p:nvSpPr>
        <p:spPr>
          <a:xfrm>
            <a:off x="392905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</a:p>
        </p:txBody>
      </p:sp>
      <p:sp>
        <p:nvSpPr>
          <p:cNvPr id="16" name="矩形 15"/>
          <p:cNvSpPr/>
          <p:nvPr/>
        </p:nvSpPr>
        <p:spPr>
          <a:xfrm>
            <a:off x="6500826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17" name="矩形 16"/>
          <p:cNvSpPr/>
          <p:nvPr/>
        </p:nvSpPr>
        <p:spPr>
          <a:xfrm>
            <a:off x="135729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</a:p>
        </p:txBody>
      </p:sp>
      <p:sp>
        <p:nvSpPr>
          <p:cNvPr id="18" name="矩形 17"/>
          <p:cNvSpPr/>
          <p:nvPr/>
        </p:nvSpPr>
        <p:spPr>
          <a:xfrm>
            <a:off x="392905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</a:p>
        </p:txBody>
      </p:sp>
      <p:sp>
        <p:nvSpPr>
          <p:cNvPr id="19" name="矩形 18"/>
          <p:cNvSpPr/>
          <p:nvPr/>
        </p:nvSpPr>
        <p:spPr>
          <a:xfrm>
            <a:off x="671514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</a:t>
            </a:r>
          </a:p>
        </p:txBody>
      </p:sp>
      <p:sp>
        <p:nvSpPr>
          <p:cNvPr id="20" name="矩形 19"/>
          <p:cNvSpPr/>
          <p:nvPr/>
        </p:nvSpPr>
        <p:spPr>
          <a:xfrm>
            <a:off x="1214414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</a:p>
        </p:txBody>
      </p:sp>
      <p:sp>
        <p:nvSpPr>
          <p:cNvPr id="21" name="矩形 20"/>
          <p:cNvSpPr/>
          <p:nvPr/>
        </p:nvSpPr>
        <p:spPr>
          <a:xfrm>
            <a:off x="4000496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4900</a:t>
            </a:r>
          </a:p>
        </p:txBody>
      </p:sp>
      <p:sp>
        <p:nvSpPr>
          <p:cNvPr id="22" name="矩形 21"/>
          <p:cNvSpPr/>
          <p:nvPr/>
        </p:nvSpPr>
        <p:spPr>
          <a:xfrm>
            <a:off x="6429388" y="3571882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每相邻两个面积单位间的进率是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6143636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7950" y="1928808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14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一条长方形的横幅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一条街长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928662" y="192880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9124" y="192880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764386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,800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3357554" y="1428742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52" y="207168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8926" y="271462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5852" y="335756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764386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(4)10000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2857488" y="1404458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6446" y="1404458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4810" y="2719893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52" y="335756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805914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</a:p>
        </p:txBody>
      </p:sp>
      <p:sp>
        <p:nvSpPr>
          <p:cNvPr id="10" name="矩形 9"/>
          <p:cNvSpPr/>
          <p:nvPr/>
        </p:nvSpPr>
        <p:spPr>
          <a:xfrm>
            <a:off x="2071670" y="1404458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488" y="2071684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0364" y="2786064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9058" y="3404722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663</Words>
  <Application>Microsoft Office PowerPoint</Application>
  <PresentationFormat>全屏显示(16:9)</PresentationFormat>
  <Paragraphs>102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328</cp:revision>
  <dcterms:created xsi:type="dcterms:W3CDTF">2018-12-06T02:32:00Z</dcterms:created>
  <dcterms:modified xsi:type="dcterms:W3CDTF">2021-01-03T10:00:57Z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